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Play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JKUQIIecXbr/T/3LqrcnUGoYe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aa660eb4b_7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aaa660eb4b_7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aa660eb4b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aa660eb4b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aa660eb4b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aa660eb4b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aa660eb4b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aaa660eb4b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aa660eb4b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aa660eb4b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aa660eb4b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aa660eb4b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aaa660eb4b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aa660eb4b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aa660eb4b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aa660eb4b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aaa660eb4b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aa660eb4b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aa660eb4b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aaa660eb4b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aa660eb4b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aa660eb4b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aaa660eb4b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aa660eb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aa660eb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aa660eb4b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aa660eb4b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aa660eb4b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aaa660eb4b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aa660eb4b_8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aa660eb4b_8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aaa660eb4b_8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luff.bris.ac.uk/" TargetMode="External"/><Relationship Id="rId4" Type="http://schemas.openxmlformats.org/officeDocument/2006/relationships/hyperlink" Target="https://fluff.bris.ac.uk/" TargetMode="External"/><Relationship Id="rId11" Type="http://schemas.openxmlformats.org/officeDocument/2006/relationships/hyperlink" Target="https://doi.org/10.1111/padm.12731" TargetMode="External"/><Relationship Id="rId10" Type="http://schemas.openxmlformats.org/officeDocument/2006/relationships/hyperlink" Target="http://www.psychologyandeducation.net" TargetMode="External"/><Relationship Id="rId12" Type="http://schemas.openxmlformats.org/officeDocument/2006/relationships/hyperlink" Target="https://doi.org/10.1111/padm.12731" TargetMode="External"/><Relationship Id="rId9" Type="http://schemas.openxmlformats.org/officeDocument/2006/relationships/hyperlink" Target="http://www.psychologyandeducation.net" TargetMode="External"/><Relationship Id="rId5" Type="http://schemas.openxmlformats.org/officeDocument/2006/relationships/hyperlink" Target="https://registry.opendata.aws/commoncrawl" TargetMode="External"/><Relationship Id="rId6" Type="http://schemas.openxmlformats.org/officeDocument/2006/relationships/hyperlink" Target="https://registry.opendata.aws/commoncrawl" TargetMode="External"/><Relationship Id="rId7" Type="http://schemas.openxmlformats.org/officeDocument/2006/relationships/hyperlink" Target="http://resources.companieshouse.gov.uk/sic" TargetMode="External"/><Relationship Id="rId8" Type="http://schemas.openxmlformats.org/officeDocument/2006/relationships/hyperlink" Target="http://resources.companieshouse.gov.uk/sic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s-CL"/>
              <a:t>Bristol Datathon: Exploring the UK Fintech Sector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99016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L"/>
              <a:t>Authors:</a:t>
            </a:r>
            <a:r>
              <a:rPr lang="es-CL"/>
              <a:t> Gabriel Adam Pierzynski; Thomas Carey-Wilson; Timothy Monteath; Giovanni Maria Pala; Kelly Yubini.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aa660eb4b_7_12"/>
          <p:cNvSpPr txBox="1"/>
          <p:nvPr>
            <p:ph type="title"/>
          </p:nvPr>
        </p:nvSpPr>
        <p:spPr>
          <a:xfrm>
            <a:off x="197525" y="558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Prompts </a:t>
            </a:r>
            <a:endParaRPr/>
          </a:p>
        </p:txBody>
      </p:sp>
      <p:sp>
        <p:nvSpPr>
          <p:cNvPr id="168" name="Google Shape;168;g3aaa660eb4b_7_12"/>
          <p:cNvSpPr txBox="1"/>
          <p:nvPr/>
        </p:nvSpPr>
        <p:spPr>
          <a:xfrm>
            <a:off x="197525" y="2470550"/>
            <a:ext cx="5541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You are a strict classifier. Your job is to read the webpage content and classify the business entity into exactly one of two categories: FINANCIAL or NOT_FINANCIAL.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DEFINITIONS: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1. FINANCIAL: The core business is managing money, investments, insurance, accounting, mortgages, or providing loans.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2. NOT_FINANCIAL: The core business is everything else, including: selling physical goods, non-financial services, hospitality, or trades.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INSTRUCTIONS: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Read the text below and return ONLY the category name. Do not explain.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 to classify: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g3aaa660eb4b_7_12"/>
          <p:cNvSpPr txBox="1"/>
          <p:nvPr/>
        </p:nvSpPr>
        <p:spPr>
          <a:xfrm>
            <a:off x="6191250" y="119050"/>
            <a:ext cx="57051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You are a strict classifier. Your job is to read the webpage content and classify the business entity into exactly one of two categories: FINANCIAL or NOT_FINANCIAL.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DEFINITIONS: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1. FINANCIAL: The core business is managing money, investments, insurance, accounting, mortgages, or providing loans.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- Includes: IFAs, Accountants, Banks, Insurance Brokers, Wealth Managers, Car Finance Brokers.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2. NOT_FINANCIAL: The core business is selling physical goods, non-financial services, hospitality, or trades.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 - Includes: Retail shops, Taxis, Railways, Manufacturers, Recruitment (unless specific to finance staffing, usually NOT_FINANCIAL), Web Design.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EXAMPLES: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Text: "We offer comprehensive wealth management, pension planning, and mortgage advice to help secure your future."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Category: FINANCIAL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Text: "Welcome to A2B Taxis. We offer airport transfers, school runs, and private hire vehicles 24/7."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Category: NOT_FINANCIAL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Text: "Specialist chartered accountants providing tax returns, bookkeeping, and payroll services for small businesses."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Category: FINANCIAL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Text: "We sell trophies, medals, and offer shoe repair and key cutting services. Visit our shop today."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Category: NOT_FINANCIAL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Text: "Our steam railway offers festive trips, dining experiences, and a journey through the Highlands."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Category: NOT_FINANCIAL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INSTRUCTIONS: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Read the text below and return ONLY the category name. Do not explain.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Text to classify:</a:t>
            </a:r>
            <a:endParaRPr sz="1000">
              <a:solidFill>
                <a:srgbClr val="6AAB73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0" name="Google Shape;170;g3aaa660eb4b_7_12"/>
          <p:cNvSpPr/>
          <p:nvPr/>
        </p:nvSpPr>
        <p:spPr>
          <a:xfrm>
            <a:off x="138900" y="2391175"/>
            <a:ext cx="5705100" cy="29169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aaa660eb4b_7_12"/>
          <p:cNvSpPr/>
          <p:nvPr/>
        </p:nvSpPr>
        <p:spPr>
          <a:xfrm>
            <a:off x="6096000" y="119050"/>
            <a:ext cx="6096000" cy="67389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aa660eb4b_0_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Results - Few Shot(s) vs 0-Shot G3:4b</a:t>
            </a:r>
            <a:endParaRPr/>
          </a:p>
        </p:txBody>
      </p:sp>
      <p:sp>
        <p:nvSpPr>
          <p:cNvPr id="178" name="Google Shape;178;g3aaa660eb4b_0_75"/>
          <p:cNvSpPr txBox="1"/>
          <p:nvPr>
            <p:ph idx="1" type="body"/>
          </p:nvPr>
        </p:nvSpPr>
        <p:spPr>
          <a:xfrm>
            <a:off x="838200" y="1809475"/>
            <a:ext cx="10515600" cy="392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7600" lvl="0" marL="457200" rtl="0" algn="l">
              <a:spcBef>
                <a:spcPts val="1000"/>
              </a:spcBef>
              <a:spcAft>
                <a:spcPts val="0"/>
              </a:spcAft>
              <a:buSzPts val="3134"/>
              <a:buChar char="•"/>
            </a:pPr>
            <a:r>
              <a:rPr b="1" lang="es-CL" sz="3133"/>
              <a:t>Gemma 12b model w/ examples (few shots):</a:t>
            </a:r>
            <a:r>
              <a:rPr lang="es-CL" sz="3133"/>
              <a:t> 459 mismatches / 14798 IDs</a:t>
            </a:r>
            <a:endParaRPr sz="3133"/>
          </a:p>
          <a:p>
            <a:pPr indent="-427600" lvl="1" marL="914400" rtl="0" algn="l">
              <a:spcBef>
                <a:spcPts val="1000"/>
              </a:spcBef>
              <a:spcAft>
                <a:spcPts val="0"/>
              </a:spcAft>
              <a:buSzPts val="3134"/>
              <a:buChar char="•"/>
            </a:pPr>
            <a:r>
              <a:rPr lang="es-CL" sz="3133"/>
              <a:t>~3.1% mismatched against gemma 3:4b (ex)</a:t>
            </a:r>
            <a:endParaRPr sz="3133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133"/>
          </a:p>
          <a:p>
            <a:pPr indent="-427600" lvl="0" marL="457200" rtl="0" algn="l">
              <a:spcBef>
                <a:spcPts val="1000"/>
              </a:spcBef>
              <a:spcAft>
                <a:spcPts val="0"/>
              </a:spcAft>
              <a:buSzPts val="3134"/>
              <a:buChar char="•"/>
            </a:pPr>
            <a:r>
              <a:rPr b="1" lang="es-CL" sz="3133"/>
              <a:t>Gemma 4b model w/o examples (zero shot):</a:t>
            </a:r>
            <a:r>
              <a:rPr lang="es-CL" sz="3133"/>
              <a:t> 351 mismatches / 14798 IDs</a:t>
            </a:r>
            <a:endParaRPr sz="3133"/>
          </a:p>
          <a:p>
            <a:pPr indent="-427600" lvl="1" marL="914400" rtl="0" algn="l">
              <a:spcBef>
                <a:spcPts val="1000"/>
              </a:spcBef>
              <a:spcAft>
                <a:spcPts val="1000"/>
              </a:spcAft>
              <a:buSzPts val="3134"/>
              <a:buChar char="•"/>
            </a:pPr>
            <a:r>
              <a:rPr lang="es-CL" sz="3133"/>
              <a:t>~2.3% mismatched </a:t>
            </a:r>
            <a:r>
              <a:rPr lang="es-CL" sz="3133"/>
              <a:t>against gemma 3:4b (ex)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aa660eb4b_1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Results</a:t>
            </a:r>
            <a:endParaRPr/>
          </a:p>
        </p:txBody>
      </p:sp>
      <p:pic>
        <p:nvPicPr>
          <p:cNvPr id="185" name="Google Shape;185;g3aaa660eb4b_1_11" title="tabla_financi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913" y="1711913"/>
            <a:ext cx="10176175" cy="34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a660eb4b_0_39"/>
          <p:cNvSpPr txBox="1"/>
          <p:nvPr>
            <p:ph type="title"/>
          </p:nvPr>
        </p:nvSpPr>
        <p:spPr>
          <a:xfrm>
            <a:off x="581642" y="-3176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s-CL" sz="4000"/>
              <a:t>Results - R1: FINSERV vs NON-FINSERV</a:t>
            </a:r>
            <a:endParaRPr sz="4000"/>
          </a:p>
        </p:txBody>
      </p:sp>
      <p:sp>
        <p:nvSpPr>
          <p:cNvPr id="192" name="Google Shape;192;g3aaa660eb4b_0_39"/>
          <p:cNvSpPr txBox="1"/>
          <p:nvPr/>
        </p:nvSpPr>
        <p:spPr>
          <a:xfrm>
            <a:off x="-1705174" y="636154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Source: Authors' elaboration</a:t>
            </a:r>
            <a:endParaRPr b="0" i="0" sz="12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3" name="Google Shape;193;g3aaa660eb4b_0_39"/>
          <p:cNvSpPr txBox="1"/>
          <p:nvPr/>
        </p:nvSpPr>
        <p:spPr>
          <a:xfrm>
            <a:off x="264550" y="71167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F.</a:t>
            </a: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r>
              <a:rPr b="0" i="0" lang="es-CL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K-means clustering (partial) validation</a:t>
            </a:r>
            <a:endParaRPr/>
          </a:p>
        </p:txBody>
      </p:sp>
      <p:pic>
        <p:nvPicPr>
          <p:cNvPr id="194" name="Google Shape;194;g3aaa660eb4b_0_39" title="Screenshot 2025-11-28 at 12.50.50.png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91336" y="1882099"/>
            <a:ext cx="6183924" cy="38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aaa660eb4b_0_39" title="Screenshot 2025-11-28 at 12.19.21.png"/>
          <p:cNvPicPr preferRelativeResize="0"/>
          <p:nvPr/>
        </p:nvPicPr>
        <p:blipFill rotWithShape="1">
          <a:blip r:embed="rId4">
            <a:alphaModFix/>
          </a:blip>
          <a:srcRect b="5544" l="2591" r="0" t="0"/>
          <a:stretch/>
        </p:blipFill>
        <p:spPr>
          <a:xfrm>
            <a:off x="6434812" y="2684475"/>
            <a:ext cx="4657774" cy="10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aaa660eb4b_0_39" title="Screenshot 2025-11-28 at 12.20.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812" y="5002058"/>
            <a:ext cx="5565850" cy="160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aaa660eb4b_0_39"/>
          <p:cNvSpPr txBox="1"/>
          <p:nvPr/>
        </p:nvSpPr>
        <p:spPr>
          <a:xfrm>
            <a:off x="6434800" y="2172000"/>
            <a:ext cx="51339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</a:rPr>
              <a:t>Confusion matrix (predicted label vs cluster):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8" name="Google Shape;198;g3aaa660eb4b_0_39"/>
          <p:cNvSpPr txBox="1"/>
          <p:nvPr/>
        </p:nvSpPr>
        <p:spPr>
          <a:xfrm>
            <a:off x="6434800" y="4429422"/>
            <a:ext cx="5133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</a:rPr>
              <a:t>Top 10 words per cluster: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9" name="Google Shape;199;g3aaa660eb4b_0_39"/>
          <p:cNvSpPr/>
          <p:nvPr/>
        </p:nvSpPr>
        <p:spPr>
          <a:xfrm>
            <a:off x="7991325" y="3276444"/>
            <a:ext cx="2760900" cy="36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g3aaa660eb4b_0_39"/>
          <p:cNvCxnSpPr/>
          <p:nvPr/>
        </p:nvCxnSpPr>
        <p:spPr>
          <a:xfrm flipH="1">
            <a:off x="9847925" y="2098725"/>
            <a:ext cx="678000" cy="101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g3aaa660eb4b_0_39"/>
          <p:cNvSpPr txBox="1"/>
          <p:nvPr/>
        </p:nvSpPr>
        <p:spPr>
          <a:xfrm>
            <a:off x="8818743" y="1227925"/>
            <a:ext cx="2760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FF0000"/>
                </a:solidFill>
              </a:rPr>
              <a:t>Clear finance clusters</a:t>
            </a:r>
            <a:r>
              <a:rPr b="1" lang="es-CL" sz="2000">
                <a:solidFill>
                  <a:srgbClr val="FF0000"/>
                </a:solidFill>
              </a:rPr>
              <a:t>? (ie, 1-3)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02" name="Google Shape;202;g3aaa660eb4b_0_39"/>
          <p:cNvSpPr/>
          <p:nvPr/>
        </p:nvSpPr>
        <p:spPr>
          <a:xfrm>
            <a:off x="10274750" y="3537825"/>
            <a:ext cx="396600" cy="3624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aaa660eb4b_0_39"/>
          <p:cNvSpPr txBox="1"/>
          <p:nvPr/>
        </p:nvSpPr>
        <p:spPr>
          <a:xfrm>
            <a:off x="10671343" y="3575388"/>
            <a:ext cx="2760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FF00"/>
                </a:solidFill>
              </a:rPr>
              <a:t>“transport” </a:t>
            </a:r>
            <a:endParaRPr b="1" sz="20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FF00"/>
                </a:solidFill>
              </a:rPr>
              <a:t>providers</a:t>
            </a:r>
            <a:endParaRPr b="1" sz="2000">
              <a:solidFill>
                <a:srgbClr val="00FF00"/>
              </a:solidFill>
            </a:endParaRPr>
          </a:p>
        </p:txBody>
      </p:sp>
      <p:sp>
        <p:nvSpPr>
          <p:cNvPr id="204" name="Google Shape;204;g3aaa660eb4b_0_39"/>
          <p:cNvSpPr/>
          <p:nvPr/>
        </p:nvSpPr>
        <p:spPr>
          <a:xfrm>
            <a:off x="7991325" y="3537825"/>
            <a:ext cx="531900" cy="3624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g3aaa660eb4b_0_39"/>
          <p:cNvCxnSpPr/>
          <p:nvPr/>
        </p:nvCxnSpPr>
        <p:spPr>
          <a:xfrm flipH="1">
            <a:off x="11478575" y="4342750"/>
            <a:ext cx="48300" cy="2066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g3aaa660eb4b_0_39"/>
          <p:cNvSpPr txBox="1"/>
          <p:nvPr/>
        </p:nvSpPr>
        <p:spPr>
          <a:xfrm>
            <a:off x="6535575" y="3794725"/>
            <a:ext cx="33930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0000FF"/>
                </a:solidFill>
              </a:rPr>
              <a:t>Mysterious ~10%: too generic?</a:t>
            </a:r>
            <a:endParaRPr b="1" sz="2000">
              <a:solidFill>
                <a:srgbClr val="0000FF"/>
              </a:solidFill>
            </a:endParaRPr>
          </a:p>
        </p:txBody>
      </p:sp>
      <p:cxnSp>
        <p:nvCxnSpPr>
          <p:cNvPr id="207" name="Google Shape;207;g3aaa660eb4b_0_39"/>
          <p:cNvCxnSpPr/>
          <p:nvPr/>
        </p:nvCxnSpPr>
        <p:spPr>
          <a:xfrm flipH="1">
            <a:off x="8346350" y="4278175"/>
            <a:ext cx="210000" cy="710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a660eb4b_0_50"/>
          <p:cNvSpPr txBox="1"/>
          <p:nvPr>
            <p:ph type="title"/>
          </p:nvPr>
        </p:nvSpPr>
        <p:spPr>
          <a:xfrm>
            <a:off x="581642" y="-3176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s-CL" sz="4000"/>
              <a:t>Results - R2: FINTECH vs NON-FINTECH</a:t>
            </a:r>
            <a:endParaRPr sz="4000"/>
          </a:p>
        </p:txBody>
      </p:sp>
      <p:sp>
        <p:nvSpPr>
          <p:cNvPr id="214" name="Google Shape;214;g3aaa660eb4b_0_50"/>
          <p:cNvSpPr txBox="1"/>
          <p:nvPr/>
        </p:nvSpPr>
        <p:spPr>
          <a:xfrm>
            <a:off x="-1705174" y="58654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Source: Authors' elaboration</a:t>
            </a:r>
            <a:endParaRPr b="0" i="0" sz="12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5" name="Google Shape;215;g3aaa660eb4b_0_50"/>
          <p:cNvSpPr txBox="1"/>
          <p:nvPr/>
        </p:nvSpPr>
        <p:spPr>
          <a:xfrm>
            <a:off x="296825" y="8085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F.</a:t>
            </a: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b="0" i="0" lang="es-CL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K-means clustering </a:t>
            </a: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(partial) </a:t>
            </a: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validation</a:t>
            </a:r>
            <a:endParaRPr/>
          </a:p>
        </p:txBody>
      </p:sp>
      <p:pic>
        <p:nvPicPr>
          <p:cNvPr id="216" name="Google Shape;216;g3aaa660eb4b_0_50" title="Screenshot 2025-11-28 at 12.51.57.png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33599" y="1936224"/>
            <a:ext cx="6183924" cy="38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aaa660eb4b_0_50" title="Screenshot 2025-11-28 at 12.22.28.png"/>
          <p:cNvPicPr preferRelativeResize="0"/>
          <p:nvPr/>
        </p:nvPicPr>
        <p:blipFill rotWithShape="1">
          <a:blip r:embed="rId4">
            <a:alphaModFix/>
          </a:blip>
          <a:srcRect b="951" l="0" r="0" t="961"/>
          <a:stretch/>
        </p:blipFill>
        <p:spPr>
          <a:xfrm>
            <a:off x="6444450" y="2343600"/>
            <a:ext cx="4781549" cy="10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aaa660eb4b_0_50" title="Screenshot 2025-11-28 at 12.23.1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525" y="4174975"/>
            <a:ext cx="5739177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aaa660eb4b_0_50"/>
          <p:cNvSpPr txBox="1"/>
          <p:nvPr/>
        </p:nvSpPr>
        <p:spPr>
          <a:xfrm>
            <a:off x="6434800" y="1718113"/>
            <a:ext cx="2186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</a:rPr>
              <a:t>Confusion matrix: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0" name="Google Shape;220;g3aaa660eb4b_0_50"/>
          <p:cNvSpPr txBox="1"/>
          <p:nvPr/>
        </p:nvSpPr>
        <p:spPr>
          <a:xfrm>
            <a:off x="6434800" y="3630250"/>
            <a:ext cx="3154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</a:rPr>
              <a:t>Top 10 words per cluster: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1" name="Google Shape;221;g3aaa660eb4b_0_50"/>
          <p:cNvSpPr/>
          <p:nvPr/>
        </p:nvSpPr>
        <p:spPr>
          <a:xfrm>
            <a:off x="8097125" y="2928775"/>
            <a:ext cx="2864700" cy="33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g3aaa660eb4b_0_50"/>
          <p:cNvCxnSpPr/>
          <p:nvPr/>
        </p:nvCxnSpPr>
        <p:spPr>
          <a:xfrm flipH="1">
            <a:off x="10202999" y="1985651"/>
            <a:ext cx="177600" cy="82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g3aaa660eb4b_0_50"/>
          <p:cNvSpPr txBox="1"/>
          <p:nvPr/>
        </p:nvSpPr>
        <p:spPr>
          <a:xfrm>
            <a:off x="8901900" y="931975"/>
            <a:ext cx="31548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0000"/>
                </a:solidFill>
              </a:rPr>
              <a:t>Evidence of FinTech cluster? (ie, mainly 4, if so, error is ~9%)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224" name="Google Shape;224;g3aaa660eb4b_0_50"/>
          <p:cNvCxnSpPr/>
          <p:nvPr/>
        </p:nvCxnSpPr>
        <p:spPr>
          <a:xfrm flipH="1">
            <a:off x="10057700" y="3341825"/>
            <a:ext cx="16200" cy="21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aa660eb4b_5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aa660eb4b_5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g3aaa660eb4b_5_7" title="fintech_word_analysis_balanc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0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aaa660eb4b_5_7"/>
          <p:cNvSpPr txBox="1"/>
          <p:nvPr/>
        </p:nvSpPr>
        <p:spPr>
          <a:xfrm>
            <a:off x="2938200" y="791050"/>
            <a:ext cx="3000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F.5 Sig vs non-sig words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aa660eb4b_1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Further research</a:t>
            </a:r>
            <a:endParaRPr/>
          </a:p>
        </p:txBody>
      </p:sp>
      <p:sp>
        <p:nvSpPr>
          <p:cNvPr id="240" name="Google Shape;240;g3aaa660eb4b_1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4100" lvl="0" marL="457200" rtl="0" algn="l">
              <a:spcBef>
                <a:spcPts val="1000"/>
              </a:spcBef>
              <a:spcAft>
                <a:spcPts val="0"/>
              </a:spcAft>
              <a:buSzPts val="2134"/>
              <a:buChar char="-"/>
            </a:pPr>
            <a:r>
              <a:rPr lang="es-CL" sz="3133"/>
              <a:t>Apply the LLM model for industrial classification of a wider </a:t>
            </a:r>
            <a:r>
              <a:rPr lang="es-CL" sz="3133"/>
              <a:t>array of</a:t>
            </a:r>
            <a:r>
              <a:rPr lang="es-CL" sz="3133"/>
              <a:t> Common Crawl data, and verify it via K-means clustering.</a:t>
            </a:r>
            <a:endParaRPr sz="3133"/>
          </a:p>
          <a:p>
            <a:pPr indent="-427600" lvl="0" marL="457200" rtl="0" algn="l">
              <a:spcBef>
                <a:spcPts val="0"/>
              </a:spcBef>
              <a:spcAft>
                <a:spcPts val="0"/>
              </a:spcAft>
              <a:buSzPts val="3134"/>
              <a:buChar char="-"/>
            </a:pPr>
            <a:r>
              <a:rPr lang="es-CL" sz="3133"/>
              <a:t>Classify according to yes/no questions using SIC Industrial Classification </a:t>
            </a:r>
            <a:r>
              <a:rPr lang="es-CL" sz="3133"/>
              <a:t>categories (Companies House, 2025).</a:t>
            </a:r>
            <a:endParaRPr sz="3133"/>
          </a:p>
          <a:p>
            <a:pPr indent="-427600" lvl="0" marL="457200" rtl="0" algn="l">
              <a:spcBef>
                <a:spcPts val="0"/>
              </a:spcBef>
              <a:spcAft>
                <a:spcPts val="0"/>
              </a:spcAft>
              <a:buSzPts val="3134"/>
              <a:buChar char="-"/>
            </a:pPr>
            <a:r>
              <a:rPr lang="es-CL" sz="3133"/>
              <a:t>Classification itself seems to be most effective via LLM due to the context-dependent nature of the data.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References</a:t>
            </a:r>
            <a:endParaRPr/>
          </a:p>
        </p:txBody>
      </p:sp>
      <p:sp>
        <p:nvSpPr>
          <p:cNvPr id="246" name="Google Shape;246;p7"/>
          <p:cNvSpPr txBox="1"/>
          <p:nvPr>
            <p:ph idx="1" type="body"/>
          </p:nvPr>
        </p:nvSpPr>
        <p:spPr>
          <a:xfrm>
            <a:off x="575350" y="19212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228600" rtl="0" algn="just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s-CL" sz="1800"/>
              <a:t>Castro Gonzalez, L., &amp; Tranos, E. (2025, November 24). </a:t>
            </a:r>
            <a:r>
              <a:rPr i="1" lang="es-CL" sz="1800"/>
              <a:t>problem1_2021_finance.csv</a:t>
            </a:r>
            <a:r>
              <a:rPr lang="es-CL" sz="1800"/>
              <a:t> [Data set]. Retrieved from</a:t>
            </a:r>
            <a:r>
              <a:rPr lang="es-CL" sz="1800">
                <a:uFill>
                  <a:noFill/>
                </a:uFill>
                <a:hlinkClick r:id="rId3"/>
              </a:rPr>
              <a:t> </a:t>
            </a:r>
            <a:r>
              <a:rPr lang="es-CL" sz="1800" u="sng">
                <a:solidFill>
                  <a:schemeClr val="hlink"/>
                </a:solidFill>
                <a:hlinkClick r:id="rId4"/>
              </a:rPr>
              <a:t>https://fluff.bris.ac.uk/</a:t>
            </a:r>
            <a:endParaRPr sz="1800" u="sng">
              <a:solidFill>
                <a:schemeClr val="hlink"/>
              </a:solidFill>
            </a:endParaRPr>
          </a:p>
          <a:p>
            <a:pPr indent="-342900" lvl="0" marL="228600" rtl="0" algn="just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s-CL" sz="1800"/>
              <a:t>Common Crawl Foundation. (2025, November 28). </a:t>
            </a:r>
            <a:r>
              <a:rPr i="1" lang="es-CL" sz="1800"/>
              <a:t>Common Crawl data repository</a:t>
            </a:r>
            <a:r>
              <a:rPr lang="es-CL" sz="1800"/>
              <a:t> [Data set]. Retrieved from</a:t>
            </a:r>
            <a:r>
              <a:rPr lang="es-CL" sz="1800">
                <a:uFill>
                  <a:noFill/>
                </a:uFill>
                <a:hlinkClick r:id="rId5"/>
              </a:rPr>
              <a:t> </a:t>
            </a:r>
            <a:r>
              <a:rPr lang="es-CL" sz="1800" u="sng">
                <a:solidFill>
                  <a:schemeClr val="hlink"/>
                </a:solidFill>
                <a:hlinkClick r:id="rId6"/>
              </a:rPr>
              <a:t>https://registry.opendata.aws/commoncrawl</a:t>
            </a:r>
            <a:endParaRPr sz="1800" u="sng">
              <a:solidFill>
                <a:schemeClr val="hlink"/>
              </a:solidFill>
            </a:endParaRPr>
          </a:p>
          <a:p>
            <a:pPr indent="-342900" lvl="0" marL="228600" rtl="0" algn="just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s-CL" sz="1800"/>
              <a:t>Companies House. (2025, November 17). </a:t>
            </a:r>
            <a:r>
              <a:rPr i="1" lang="es-CL" sz="1800"/>
              <a:t>Standard industrial classification of economic activities (SIC)</a:t>
            </a:r>
            <a:r>
              <a:rPr lang="es-CL" sz="1800"/>
              <a:t> [Data set]. Retrieved from</a:t>
            </a:r>
            <a:r>
              <a:rPr lang="es-CL" sz="1800">
                <a:uFill>
                  <a:noFill/>
                </a:uFill>
                <a:hlinkClick r:id="rId7"/>
              </a:rPr>
              <a:t> </a:t>
            </a:r>
            <a:r>
              <a:rPr lang="es-CL" sz="1800" u="sng">
                <a:solidFill>
                  <a:schemeClr val="hlink"/>
                </a:solidFill>
                <a:hlinkClick r:id="rId8"/>
              </a:rPr>
              <a:t>http://resources.companieshouse.gov.uk/sic</a:t>
            </a:r>
            <a:endParaRPr sz="1800" u="sng">
              <a:solidFill>
                <a:schemeClr val="hlink"/>
              </a:solidFill>
            </a:endParaRPr>
          </a:p>
          <a:p>
            <a:pPr indent="-342900" lvl="0" marL="228600" rtl="0" algn="just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s-CL" sz="1800"/>
              <a:t>Gunadi, W., Lie, F., &amp; Susanto, M. (2020). Factors contributing to the adoption of Fintech in Indonesia. </a:t>
            </a:r>
            <a:r>
              <a:rPr i="1" lang="es-CL" sz="1800"/>
              <a:t>Psychology and Education</a:t>
            </a:r>
            <a:r>
              <a:rPr lang="es-CL" sz="1800"/>
              <a:t>, </a:t>
            </a:r>
            <a:r>
              <a:rPr i="1" lang="es-CL" sz="1800"/>
              <a:t>57</a:t>
            </a:r>
            <a:r>
              <a:rPr lang="es-CL" sz="1800"/>
              <a:t>(9), 284–291. Retrieved from</a:t>
            </a:r>
            <a:r>
              <a:rPr lang="es-CL" sz="1800">
                <a:uFill>
                  <a:noFill/>
                </a:uFill>
                <a:hlinkClick r:id="rId9"/>
              </a:rPr>
              <a:t> </a:t>
            </a:r>
            <a:r>
              <a:rPr lang="es-CL" sz="1800" u="sng">
                <a:solidFill>
                  <a:schemeClr val="hlink"/>
                </a:solidFill>
                <a:hlinkClick r:id="rId10"/>
              </a:rPr>
              <a:t>www.psychologyandeducation.net</a:t>
            </a:r>
            <a:endParaRPr sz="1800" u="sng">
              <a:solidFill>
                <a:schemeClr val="hlink"/>
              </a:solidFill>
            </a:endParaRPr>
          </a:p>
          <a:p>
            <a:pPr indent="-3810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s-CL" sz="1800"/>
              <a:t>Hodson, D. (2021). The politics of FinTech: Technology, regulation, and disruption in UK and German retail banking. </a:t>
            </a:r>
            <a:r>
              <a:rPr i="1" lang="es-CL" sz="1800"/>
              <a:t>Public Administration</a:t>
            </a:r>
            <a:r>
              <a:rPr lang="es-CL" sz="1800"/>
              <a:t>, </a:t>
            </a:r>
            <a:r>
              <a:rPr i="1" lang="es-CL" sz="1800"/>
              <a:t>99</a:t>
            </a:r>
            <a:r>
              <a:rPr lang="es-CL" sz="1800"/>
              <a:t>(4), 859–872.</a:t>
            </a:r>
            <a:r>
              <a:rPr lang="es-CL" sz="1800">
                <a:uFill>
                  <a:noFill/>
                </a:uFill>
                <a:hlinkClick r:id="rId11"/>
              </a:rPr>
              <a:t> </a:t>
            </a:r>
            <a:r>
              <a:rPr lang="es-CL" sz="1800" u="sng">
                <a:solidFill>
                  <a:schemeClr val="hlink"/>
                </a:solidFill>
                <a:hlinkClick r:id="rId12"/>
              </a:rPr>
              <a:t>https://doi.org/10.1111/padm.12731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>
            <p:ph type="title"/>
          </p:nvPr>
        </p:nvSpPr>
        <p:spPr>
          <a:xfrm>
            <a:off x="51562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Annex 1</a:t>
            </a:r>
            <a:endParaRPr/>
          </a:p>
        </p:txBody>
      </p:sp>
      <p:pic>
        <p:nvPicPr>
          <p:cNvPr id="252" name="Google Shape;25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1250"/>
            <a:ext cx="12192000" cy="53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"/>
          <p:cNvSpPr txBox="1"/>
          <p:nvPr/>
        </p:nvSpPr>
        <p:spPr>
          <a:xfrm>
            <a:off x="515619" y="4812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i="0" lang="es-CL" sz="2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Prompt</a:t>
            </a:r>
            <a:r>
              <a:rPr lang="es-CL" sz="2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-base for LLM analysis</a:t>
            </a:r>
            <a:endParaRPr b="0" i="0" sz="27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aa660eb4b_5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Goal</a:t>
            </a:r>
            <a:endParaRPr/>
          </a:p>
        </p:txBody>
      </p:sp>
      <p:sp>
        <p:nvSpPr>
          <p:cNvPr id="96" name="Google Shape;96;g3aaa660eb4b_5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rgbClr val="343A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Identify the different sub-classes (industries) within Financial Services and highlight the websites that provide Fintech services.</a:t>
            </a:r>
            <a:endParaRPr sz="2600">
              <a:solidFill>
                <a:srgbClr val="343A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43A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rgbClr val="343A40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Dataset credit: (Castro Gonzalez &amp; Tranos, 2025; Common Crawl Foundation, 2025)</a:t>
            </a:r>
            <a:endParaRPr sz="2600">
              <a:solidFill>
                <a:srgbClr val="343A40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aa660eb4b_0_0"/>
          <p:cNvSpPr txBox="1"/>
          <p:nvPr>
            <p:ph type="title"/>
          </p:nvPr>
        </p:nvSpPr>
        <p:spPr>
          <a:xfrm>
            <a:off x="838200" y="365125"/>
            <a:ext cx="41664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 Methodology </a:t>
            </a:r>
            <a:endParaRPr/>
          </a:p>
        </p:txBody>
      </p:sp>
      <p:sp>
        <p:nvSpPr>
          <p:cNvPr id="102" name="Google Shape;102;g3aaa660eb4b_0_0"/>
          <p:cNvSpPr/>
          <p:nvPr/>
        </p:nvSpPr>
        <p:spPr>
          <a:xfrm>
            <a:off x="1144238" y="2233250"/>
            <a:ext cx="6548450" cy="13890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aaa660eb4b_0_0"/>
          <p:cNvSpPr/>
          <p:nvPr/>
        </p:nvSpPr>
        <p:spPr>
          <a:xfrm>
            <a:off x="2453238" y="3622258"/>
            <a:ext cx="3929750" cy="1388983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aa660eb4b_0_0"/>
          <p:cNvSpPr txBox="1"/>
          <p:nvPr/>
        </p:nvSpPr>
        <p:spPr>
          <a:xfrm>
            <a:off x="2942013" y="2434722"/>
            <a:ext cx="29529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FINSERV or NOT FINSERV?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05" name="Google Shape;105;g3aaa660eb4b_0_0"/>
          <p:cNvSpPr txBox="1"/>
          <p:nvPr/>
        </p:nvSpPr>
        <p:spPr>
          <a:xfrm>
            <a:off x="2840913" y="3762975"/>
            <a:ext cx="3155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FINTECH or NOT FINTECH?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06" name="Google Shape;106;g3aaa660eb4b_0_0"/>
          <p:cNvSpPr txBox="1"/>
          <p:nvPr/>
        </p:nvSpPr>
        <p:spPr>
          <a:xfrm>
            <a:off x="7773588" y="3420825"/>
            <a:ext cx="35802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K-means clustering w/ PCA (validation)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107" name="Google Shape;107;g3aaa660eb4b_0_0"/>
          <p:cNvCxnSpPr>
            <a:stCxn id="102" idx="3"/>
            <a:endCxn id="106" idx="1"/>
          </p:cNvCxnSpPr>
          <p:nvPr/>
        </p:nvCxnSpPr>
        <p:spPr>
          <a:xfrm>
            <a:off x="7037843" y="2927750"/>
            <a:ext cx="735600" cy="9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g3aaa660eb4b_0_0"/>
          <p:cNvCxnSpPr>
            <a:stCxn id="105" idx="3"/>
            <a:endCxn id="106" idx="1"/>
          </p:cNvCxnSpPr>
          <p:nvPr/>
        </p:nvCxnSpPr>
        <p:spPr>
          <a:xfrm flipH="1" rot="10800000">
            <a:off x="5996013" y="3914025"/>
            <a:ext cx="1777500" cy="4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g3aaa660eb4b_0_0"/>
          <p:cNvSpPr/>
          <p:nvPr/>
        </p:nvSpPr>
        <p:spPr>
          <a:xfrm rot="10800000">
            <a:off x="3244950" y="5011000"/>
            <a:ext cx="2340900" cy="1566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aaa660eb4b_0_0"/>
          <p:cNvSpPr txBox="1"/>
          <p:nvPr/>
        </p:nvSpPr>
        <p:spPr>
          <a:xfrm>
            <a:off x="5762475" y="5441650"/>
            <a:ext cx="3580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Results / Geocoding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111" name="Google Shape;111;g3aaa660eb4b_0_0"/>
          <p:cNvCxnSpPr/>
          <p:nvPr/>
        </p:nvCxnSpPr>
        <p:spPr>
          <a:xfrm>
            <a:off x="4488050" y="5618125"/>
            <a:ext cx="2066700" cy="2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g3aaa660eb4b_0_0"/>
          <p:cNvSpPr/>
          <p:nvPr/>
        </p:nvSpPr>
        <p:spPr>
          <a:xfrm>
            <a:off x="1144300" y="1275375"/>
            <a:ext cx="6548400" cy="95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aaa660eb4b_0_0"/>
          <p:cNvSpPr txBox="1"/>
          <p:nvPr/>
        </p:nvSpPr>
        <p:spPr>
          <a:xfrm>
            <a:off x="2786738" y="1432193"/>
            <a:ext cx="33219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</a:rPr>
              <a:t>Experimentation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114" name="Google Shape;114;g3aaa660eb4b_0_0"/>
          <p:cNvCxnSpPr>
            <a:stCxn id="112" idx="3"/>
          </p:cNvCxnSpPr>
          <p:nvPr/>
        </p:nvCxnSpPr>
        <p:spPr>
          <a:xfrm flipH="1" rot="10800000">
            <a:off x="7692700" y="1743525"/>
            <a:ext cx="1025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g3aaa660eb4b_0_0"/>
          <p:cNvSpPr txBox="1"/>
          <p:nvPr/>
        </p:nvSpPr>
        <p:spPr>
          <a:xfrm>
            <a:off x="8814650" y="883500"/>
            <a:ext cx="31551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L" sz="2200">
                <a:solidFill>
                  <a:schemeClr val="dk1"/>
                </a:solidFill>
              </a:rPr>
              <a:t>Different model sizes, types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L" sz="2200">
                <a:solidFill>
                  <a:schemeClr val="dk1"/>
                </a:solidFill>
              </a:rPr>
              <a:t>Few shots vs zero shot prompting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CL" sz="2200">
                <a:solidFill>
                  <a:schemeClr val="dk1"/>
                </a:solidFill>
              </a:rPr>
              <a:t>etc.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aa660eb4b_0_18"/>
          <p:cNvSpPr txBox="1"/>
          <p:nvPr>
            <p:ph type="title"/>
          </p:nvPr>
        </p:nvSpPr>
        <p:spPr>
          <a:xfrm>
            <a:off x="233445" y="341348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 Methodology </a:t>
            </a:r>
            <a:endParaRPr/>
          </a:p>
        </p:txBody>
      </p:sp>
      <p:sp>
        <p:nvSpPr>
          <p:cNvPr id="121" name="Google Shape;121;g3aaa660eb4b_0_18"/>
          <p:cNvSpPr txBox="1"/>
          <p:nvPr/>
        </p:nvSpPr>
        <p:spPr>
          <a:xfrm>
            <a:off x="233450" y="1442450"/>
            <a:ext cx="107007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</a:rPr>
              <a:t>Methods: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</a:rPr>
              <a:t>1.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classified all 14,798 landing webpages using an LLM-based approach. The dataset was processed with </a:t>
            </a:r>
            <a:r>
              <a:rPr b="1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Ollama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running the </a:t>
            </a:r>
            <a:r>
              <a:rPr b="1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Gemma 3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 locally. We designed a binary classification prompt that instructed the model to determine whether each webpage corresponded to </a:t>
            </a:r>
            <a:r>
              <a:rPr lang="es-CL" sz="2400">
                <a:solidFill>
                  <a:schemeClr val="dk1"/>
                </a:solidFill>
              </a:rPr>
              <a:t>two sequential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rounds of classification (following by </a:t>
            </a:r>
            <a:r>
              <a:rPr b="1" i="0" lang="es-CL" sz="2400" u="none" cap="none" strike="noStrike">
                <a:solidFill>
                  <a:schemeClr val="dk1"/>
                </a:solidFill>
              </a:rPr>
              <a:t>K-means clustering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validation):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2" name="Google Shape;122;g3aaa660eb4b_0_18"/>
          <p:cNvSpPr txBox="1"/>
          <p:nvPr/>
        </p:nvSpPr>
        <p:spPr>
          <a:xfrm>
            <a:off x="1170850" y="4186775"/>
            <a:ext cx="43251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</a:rPr>
              <a:t>Round 1: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Financial services</a:t>
            </a:r>
            <a:r>
              <a:rPr lang="es-CL" sz="2400">
                <a:solidFill>
                  <a:schemeClr val="dk1"/>
                </a:solidFill>
              </a:rPr>
              <a:t> 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Non-financial services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3" name="Google Shape;123;g3aaa660eb4b_0_18"/>
          <p:cNvSpPr txBox="1"/>
          <p:nvPr/>
        </p:nvSpPr>
        <p:spPr>
          <a:xfrm>
            <a:off x="5495950" y="4186775"/>
            <a:ext cx="48270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</a:rPr>
              <a:t>Round 2: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Fintech company</a:t>
            </a:r>
            <a:r>
              <a:rPr lang="es-CL" sz="2400">
                <a:solidFill>
                  <a:schemeClr val="dk1"/>
                </a:solidFill>
              </a:rPr>
              <a:t> 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Non-fintech company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aa660eb4b_7_0"/>
          <p:cNvSpPr txBox="1"/>
          <p:nvPr>
            <p:ph type="title"/>
          </p:nvPr>
        </p:nvSpPr>
        <p:spPr>
          <a:xfrm>
            <a:off x="233445" y="341348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 Methodology </a:t>
            </a:r>
            <a:endParaRPr/>
          </a:p>
        </p:txBody>
      </p:sp>
      <p:sp>
        <p:nvSpPr>
          <p:cNvPr id="129" name="Google Shape;129;g3aaa660eb4b_7_0"/>
          <p:cNvSpPr txBox="1"/>
          <p:nvPr/>
        </p:nvSpPr>
        <p:spPr>
          <a:xfrm>
            <a:off x="233450" y="1442450"/>
            <a:ext cx="10700700" cy="5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</a:rPr>
              <a:t>Methods 2: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</a:rPr>
              <a:t>1.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2400">
                <a:solidFill>
                  <a:schemeClr val="dk1"/>
                </a:solidFill>
              </a:rPr>
              <a:t>To test the validity of financial services firms being </a:t>
            </a:r>
            <a:r>
              <a:rPr lang="es-CL" sz="2400">
                <a:solidFill>
                  <a:schemeClr val="dk1"/>
                </a:solidFill>
              </a:rPr>
              <a:t>captured</a:t>
            </a:r>
            <a:r>
              <a:rPr lang="es-CL" sz="2400">
                <a:solidFill>
                  <a:schemeClr val="dk1"/>
                </a:solidFill>
              </a:rPr>
              <a:t> by the CommonCrawl data, we cross matched domain and postcode </a:t>
            </a:r>
            <a:r>
              <a:rPr lang="es-CL" sz="2400">
                <a:solidFill>
                  <a:schemeClr val="dk1"/>
                </a:solidFill>
              </a:rPr>
              <a:t>information</a:t>
            </a:r>
            <a:r>
              <a:rPr lang="es-CL" sz="2400">
                <a:solidFill>
                  <a:schemeClr val="dk1"/>
                </a:solidFill>
              </a:rPr>
              <a:t> to the Financial Conduct Authority.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CL" sz="2400">
                <a:solidFill>
                  <a:schemeClr val="dk1"/>
                </a:solidFill>
              </a:rPr>
              <a:t>We used domains from the CommonCrawl as entity names to cross match to FCA </a:t>
            </a:r>
            <a:r>
              <a:rPr lang="es-CL" sz="2400">
                <a:solidFill>
                  <a:schemeClr val="dk1"/>
                </a:solidFill>
              </a:rPr>
              <a:t>records. This resulted in </a:t>
            </a:r>
            <a:r>
              <a:rPr b="1" lang="es-CL" sz="2400">
                <a:solidFill>
                  <a:schemeClr val="dk1"/>
                </a:solidFill>
              </a:rPr>
              <a:t>3256</a:t>
            </a:r>
            <a:r>
              <a:rPr lang="es-CL" sz="2400">
                <a:solidFill>
                  <a:schemeClr val="dk1"/>
                </a:solidFill>
              </a:rPr>
              <a:t> matches. (We also tried using GLiNER2 model for entity extraction from the webtext, but we did not get final results in time). FCA records could then be validated by cross-matching postcodes between the two datasets. This resulted in </a:t>
            </a:r>
            <a:r>
              <a:rPr b="1" lang="es-CL" sz="2400">
                <a:solidFill>
                  <a:schemeClr val="dk1"/>
                </a:solidFill>
              </a:rPr>
              <a:t>1586 </a:t>
            </a:r>
            <a:r>
              <a:rPr lang="es-CL" sz="2400">
                <a:solidFill>
                  <a:schemeClr val="dk1"/>
                </a:solidFill>
              </a:rPr>
              <a:t>confirmed matches.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CL" sz="2400">
                <a:solidFill>
                  <a:schemeClr val="dk1"/>
                </a:solidFill>
              </a:rPr>
              <a:t>Limitations: Time and space discrepancies between CC and FCA data and lack of clear legal/entity name for matching to FCA data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3aaa660eb4b_8_3" title="Screenshot 2025-11-28 at 14.54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839" y="0"/>
            <a:ext cx="469917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aaa660eb4b_8_3" title="Screenshot 2025-11-28 at 14.53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68628"/>
            <a:ext cx="7492850" cy="490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aaa660eb4b_8_3"/>
          <p:cNvSpPr txBox="1"/>
          <p:nvPr>
            <p:ph type="title"/>
          </p:nvPr>
        </p:nvSpPr>
        <p:spPr>
          <a:xfrm>
            <a:off x="233445" y="341348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 FCA registered firms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/>
          <p:nvPr>
            <p:ph type="title"/>
          </p:nvPr>
        </p:nvSpPr>
        <p:spPr>
          <a:xfrm>
            <a:off x="209550" y="329400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CL"/>
              <a:t> Methodology 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209550" y="1454400"/>
            <a:ext cx="112014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</a:rPr>
              <a:t>Methods 3: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</a:rPr>
              <a:t>2. </a:t>
            </a:r>
            <a:r>
              <a:rPr lang="es-CL" sz="2400">
                <a:solidFill>
                  <a:schemeClr val="dk1"/>
                </a:solidFill>
              </a:rPr>
              <a:t>For the subcategories we applied BERTopic (Grootendorst, 2022), leveraging semantic embeddings generated by the </a:t>
            </a:r>
            <a:r>
              <a:rPr b="1" lang="es-CL" sz="2400">
                <a:solidFill>
                  <a:schemeClr val="dk1"/>
                </a:solidFill>
              </a:rPr>
              <a:t>sentence transformers </a:t>
            </a:r>
            <a:r>
              <a:rPr lang="es-CL" sz="2400">
                <a:solidFill>
                  <a:schemeClr val="dk1"/>
                </a:solidFill>
              </a:rPr>
              <a:t>in the </a:t>
            </a:r>
            <a:r>
              <a:rPr b="1" lang="es-CL" sz="2400">
                <a:solidFill>
                  <a:schemeClr val="dk1"/>
                </a:solidFill>
              </a:rPr>
              <a:t>all-MiniLM-L6-v2</a:t>
            </a:r>
            <a:r>
              <a:rPr lang="es-CL" sz="2400">
                <a:solidFill>
                  <a:schemeClr val="dk1"/>
                </a:solidFill>
              </a:rPr>
              <a:t> model. These were reduced to vector representations with </a:t>
            </a:r>
            <a:r>
              <a:rPr b="1" lang="es-CL" sz="2400">
                <a:solidFill>
                  <a:schemeClr val="dk1"/>
                </a:solidFill>
              </a:rPr>
              <a:t>UMAP </a:t>
            </a:r>
            <a:r>
              <a:rPr lang="es-CL" sz="2400">
                <a:solidFill>
                  <a:schemeClr val="dk1"/>
                </a:solidFill>
              </a:rPr>
              <a:t>and clustered using </a:t>
            </a:r>
            <a:r>
              <a:rPr b="1" lang="es-CL" sz="2400">
                <a:solidFill>
                  <a:schemeClr val="dk1"/>
                </a:solidFill>
              </a:rPr>
              <a:t>HDBSCAN</a:t>
            </a:r>
            <a:r>
              <a:rPr lang="es-CL" sz="2400">
                <a:solidFill>
                  <a:schemeClr val="dk1"/>
                </a:solidFill>
              </a:rPr>
              <a:t>, enabling the detection of dense, thematically similar text groups. The labels were automatically generated using a text-to-text generation approach with the </a:t>
            </a:r>
            <a:r>
              <a:rPr b="1" lang="es-CL" sz="2400">
                <a:solidFill>
                  <a:schemeClr val="dk1"/>
                </a:solidFill>
              </a:rPr>
              <a:t>google/flan-t5-small</a:t>
            </a:r>
            <a:r>
              <a:rPr lang="es-CL" sz="2400">
                <a:solidFill>
                  <a:schemeClr val="dk1"/>
                </a:solidFill>
              </a:rPr>
              <a:t> model.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/>
        </p:nvSpPr>
        <p:spPr>
          <a:xfrm>
            <a:off x="-1688658" y="57667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Source: Authors' elaboration</a:t>
            </a:r>
            <a:endParaRPr b="0" i="0" sz="12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432640" y="3542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F.1 Networks only financial data before gemma 3:4b </a:t>
            </a:r>
            <a:endParaRPr/>
          </a:p>
        </p:txBody>
      </p:sp>
      <p:pic>
        <p:nvPicPr>
          <p:cNvPr descr="Diagrama&#10;&#10;El contenido generado por IA puede ser incorrecto."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230" y="1232461"/>
            <a:ext cx="7055540" cy="505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3699800" y="1766500"/>
            <a:ext cx="869400" cy="81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7501625" y="4892825"/>
            <a:ext cx="869400" cy="81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8266350" y="3122525"/>
            <a:ext cx="869400" cy="81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dispersión&#10;&#10;El contenido generado por IA puede ser incorrecto." id="160" name="Google Shape;16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871" y="1274429"/>
            <a:ext cx="6938406" cy="49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-1705174" y="58654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Source: Authors' elaboration</a:t>
            </a:r>
            <a:endParaRPr b="0" i="0" sz="12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216775" y="72947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F.2 Networks only financial data after gemma 3:4b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2025-11-27T16:47:19Z</dcterms:created>
  <dc:creator>Kelly Constanza Yubini Yubini</dc:creator>
</cp:coreProperties>
</file>